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1" r:id="rId1"/>
  </p:sldMasterIdLst>
  <p:notesMasterIdLst>
    <p:notesMasterId r:id="rId18"/>
  </p:notesMasterIdLst>
  <p:handoutMasterIdLst>
    <p:handoutMasterId r:id="rId19"/>
  </p:handoutMasterIdLst>
  <p:sldIdLst>
    <p:sldId id="398" r:id="rId2"/>
    <p:sldId id="420" r:id="rId3"/>
    <p:sldId id="509" r:id="rId4"/>
    <p:sldId id="535" r:id="rId5"/>
    <p:sldId id="536" r:id="rId6"/>
    <p:sldId id="537" r:id="rId7"/>
    <p:sldId id="538" r:id="rId8"/>
    <p:sldId id="539" r:id="rId9"/>
    <p:sldId id="508" r:id="rId10"/>
    <p:sldId id="414" r:id="rId11"/>
    <p:sldId id="514" r:id="rId12"/>
    <p:sldId id="540" r:id="rId13"/>
    <p:sldId id="541" r:id="rId14"/>
    <p:sldId id="542" r:id="rId15"/>
    <p:sldId id="438" r:id="rId16"/>
    <p:sldId id="439" r:id="rId17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slides" id="{E8F6E673-893D-1247-BC41-B7BB17374522}">
          <p14:sldIdLst>
            <p14:sldId id="398"/>
            <p14:sldId id="420"/>
            <p14:sldId id="509"/>
            <p14:sldId id="535"/>
            <p14:sldId id="536"/>
            <p14:sldId id="537"/>
            <p14:sldId id="538"/>
            <p14:sldId id="539"/>
            <p14:sldId id="508"/>
            <p14:sldId id="414"/>
            <p14:sldId id="514"/>
            <p14:sldId id="540"/>
            <p14:sldId id="541"/>
            <p14:sldId id="542"/>
            <p14:sldId id="438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BFB"/>
    <a:srgbClr val="E5F6FF"/>
    <a:srgbClr val="FF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327"/>
  </p:normalViewPr>
  <p:slideViewPr>
    <p:cSldViewPr snapToGrid="0" snapToObjects="1">
      <p:cViewPr varScale="1">
        <p:scale>
          <a:sx n="74" d="100"/>
          <a:sy n="74" d="100"/>
        </p:scale>
        <p:origin x="896" y="192"/>
      </p:cViewPr>
      <p:guideLst/>
    </p:cSldViewPr>
  </p:slideViewPr>
  <p:outlineViewPr>
    <p:cViewPr>
      <p:scale>
        <a:sx n="33" d="100"/>
        <a:sy n="33" d="100"/>
      </p:scale>
      <p:origin x="0" y="-59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Arial" panose="020B0503050203000203" pitchFamily="34" charset="0"/>
                <a:ea typeface="Arial" charset="0"/>
                <a:cs typeface="Arial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Arial" panose="020B0503050203000203" pitchFamily="34" charset="0"/>
              <a:ea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Arial" panose="020B0503050203000203" pitchFamily="34" charset="0"/>
                <a:ea typeface="Arial" charset="0"/>
                <a:cs typeface="Arial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Arial" panose="020B0503050203000203" pitchFamily="34" charset="0"/>
                <a:ea typeface="Arial" panose="020B0503050203000203" pitchFamily="34" charset="0"/>
                <a:cs typeface="Arial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Arial" panose="020B0503050203000203" pitchFamily="34" charset="0"/>
                <a:ea typeface="Arial" panose="020B0503050203000203" pitchFamily="34" charset="0"/>
                <a:cs typeface="Arial" panose="020B0503050203000203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600" b="0" i="0" kern="1200">
        <a:solidFill>
          <a:schemeClr val="bg1"/>
        </a:solidFill>
        <a:latin typeface="Arial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Arial"/>
      <a:buChar char="–"/>
      <a:tabLst/>
      <a:defRPr sz="1600" b="0" i="0" kern="1200">
        <a:solidFill>
          <a:schemeClr val="bg1"/>
        </a:solidFill>
        <a:latin typeface="Arial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Arial" panose="020B0604020202020204" pitchFamily="34" charset="0"/>
      <a:buChar char="•"/>
      <a:tabLst/>
      <a:defRPr sz="1600" b="0" i="0" kern="1200">
        <a:solidFill>
          <a:schemeClr val="bg1"/>
        </a:solidFill>
        <a:latin typeface="Arial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Arial"/>
      <a:buChar char="–"/>
      <a:tabLst/>
      <a:defRPr sz="1600" b="0" i="0" kern="1200">
        <a:solidFill>
          <a:schemeClr val="bg1"/>
        </a:solidFill>
        <a:latin typeface="Arial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Arial" charset="-120"/>
      <a:buChar char="»"/>
      <a:tabLst/>
      <a:defRPr sz="2000" b="0" i="0" kern="1200">
        <a:solidFill>
          <a:schemeClr val="bg1"/>
        </a:solidFill>
        <a:latin typeface="Arial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7008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451" y="12074475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325FD-3119-4896-6A27-A57339FA43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384048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EC0D181-5EEC-EFF5-8D2F-39778B86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52C174A-1414-C009-CC67-C193F560E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C42FF5-9F71-397F-1A8E-DAE8D090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EC60AD40-13EB-0737-FFAF-EF2847553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296400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5024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866DE497-EE98-1673-D389-C00D5C7639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2AC3948-CACF-C0FF-DC40-C4B82E5A6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08552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11725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08526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3622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15139"/>
            <a:ext cx="4951413" cy="969098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16726"/>
            <a:ext cx="4953000" cy="968477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98529" y="2315139"/>
            <a:ext cx="4953000" cy="968477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DA9F1E0-1917-18E8-47FF-E5A383A1D3D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AFB650C-B5C6-8F36-CDE9-74A4AAA45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84048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384048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F4D6136-DAAF-CC54-1C23-E615237844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88ED1E9-2B6F-6D74-6AEE-53794D61C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3622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latin typeface="Arial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latin typeface="Arial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latin typeface="Arial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69913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F0902323-85DC-7AB5-4B75-491E4B4EFF1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B94082E-2F97-CF80-1381-4C4276429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4CE44CEC-D7F5-784A-0B28-CC1DAF66F8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F1541BB-8466-871B-C74F-EA10BB5F6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308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BE0BE528-0BCE-80F4-D50E-93F4D42F484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889F4C4-8725-03A8-17BE-24CAE523C3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3CE3527-A0C3-6502-3CF2-B0BE4AFFA5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F3919F6-837B-9DA8-B217-AA741EB1E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7438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69913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69913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2294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0D848121-07DC-F29B-727C-EB81221081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9CFF15E-CE32-103A-F46E-8E52D1F74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C1E3834-45FB-06CD-DA2C-F5418A8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7008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879587C-66A4-C25C-94A7-E5DF75D90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451" y="12074475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BA43B-788C-E0B5-3630-306F22AC7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BA0F9A6-52BD-AB95-5D53-8712F201B9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50472A9-7CB4-DD7B-51F1-E1AA44B8F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BA14F404-19CC-4A2A-B2D6-38CCF4D720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F4357C4-DB23-870B-8E78-7984F3E62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4238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7DF25CD-F682-D061-D11C-4F8A041122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5043089-A0CC-2553-F54D-A03B80205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BA940801-4F2D-CF57-653B-1F9FECA93C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206A13B-08E8-56AB-1F62-B43B1E016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3F1D5C82-F024-8732-28F1-BB9D41C29E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64DB0B2-38E3-7F64-A00F-CB00ED380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AAF173D4-111F-08FB-6F15-03FE76632C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8828A82-D291-8B16-5972-76CF27313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4D8CF00A-3D1B-57F2-D197-BBD43A28473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3956574-992C-27C9-9EA9-5EE3EE152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9436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9436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3B1F784C-E5E4-A435-CEBE-D1F3D81B0D0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6C95EE2-ED52-122F-277D-E86E53A00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49D65AD-E9E3-F68F-1A66-41CC7E8965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0DC31A2-1FD4-B9EA-E781-72B95797D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5826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166B1D46-B964-EDCF-404B-D69C657610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7FAAE0B-14A7-6FDD-116E-0CC3C2CBB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A5241-50D8-80C1-A3F6-C96F42659C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4675" y="6656583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70935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25EE579-951C-9D94-20A8-725D17E67B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1939F43-C24F-931F-4EE5-DFDF4D166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4675" y="6656583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70935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E59AA7FA-15C1-9811-2E19-B2D1F105F40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AA215A87-9130-F57B-4D69-117245DC4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5976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5A9AB81-576C-7A17-CE21-3BCF1958C5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00C7D60-3953-C429-2F55-68185C0B2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BCE048A8-32F2-4350-EE68-54C4F60B5A9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6051B2C-0FDF-0D97-F835-CD5A16526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585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585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102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D8BE3CE-7875-8EF6-33D3-F4321132D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0678152-4C8D-E754-4908-E87C9FFC5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585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585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102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1AE1AB22-6C31-E886-C5E3-43F91197D4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6664371-7368-CDF5-8D8F-2AB12E754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AE0D445-5C0B-B4DF-1179-D17E78364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73526BE3-E64F-6E17-1914-BA7995578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B44B514D-1A3C-B9A5-7D71-C0A0BCBBF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B92E83BE-F8AA-6460-5C26-87451E1A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54128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9F2F7-D36B-48FA-D5E7-9B681689E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AD6F32A-5165-F803-5015-615CA94BD66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DD594CA-296B-C12D-92B3-60F7F578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5209A4-8C7F-3E14-11E4-6BF9E187E3D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5349BA9-E2ED-49AB-030C-DE8CCD071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05ABDC08-0398-3D57-BD7B-BD09A11D78B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7E869D2-D2D2-56A3-0278-B005F891F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marL="0" marR="0" lvl="0" indent="0" algn="l" defTabSz="2438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B0C15597-90DD-4E71-7E3E-A79829FF8B0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058AD61-8D68-82CD-11D1-033FD84F0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marL="0" marR="0" lvl="0" indent="0" algn="l" defTabSz="2438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marL="0" marR="0" lvl="0" indent="0" algn="l" defTabSz="2438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C2491D6E-C6F3-5B1A-F1AD-E965E661C2B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497D4D9-479F-39EC-30EA-93C9EE3A9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89CB7-86E6-59F3-6A6C-8D946F4F17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7D48F-8317-AE48-F161-2D6976DBF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7F4D3A79-AFC3-BF88-B6CC-E6183F6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C99DF82-CD3B-63F6-2DF6-5644D9EEA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A5E0E0A-7BD8-1FE0-DB1F-D9BBCD13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A1DDA7C-B5C6-B481-FD67-2E22E36E0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1000"/>
            <a:ext cx="17141825" cy="8191500"/>
          </a:xfrm>
        </p:spPr>
        <p:txBody>
          <a:bodyPr/>
          <a:lstStyle>
            <a:lvl1pPr>
              <a:defRPr sz="17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1E55571-4D5A-92ED-BAB3-E78A01A4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0CACC40B-CE36-8A51-D0C4-35657680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1600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5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481EDAF-2AA9-11D9-470C-1204EE761E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60829" y="12937466"/>
            <a:ext cx="251671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47119183-6B75-ECAB-3483-906B5FA13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675" y="549274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D02EC89A-5068-D57E-46BA-7E17FF636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675" y="3200399"/>
            <a:ext cx="22590125" cy="1051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BC422FA-CDE7-AC89-A136-99FCB1F91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4" y="12800228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22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53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43" r:id="rId43"/>
    <p:sldLayoutId id="2147483940" r:id="rId44"/>
    <p:sldLayoutId id="2147483960" r:id="rId45"/>
    <p:sldLayoutId id="2147483941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Arial" panose="020B0604020202020204" pitchFamily="34" charset="0"/>
          <a:ea typeface="+mj-ea"/>
          <a:cs typeface="Arial" panose="020B0604020202020204" pitchFamily="34" charset="0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+mj-ea"/>
          <a:cs typeface="Arial" panose="020B0604020202020204" pitchFamily="34" charset="0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+mj-ea"/>
          <a:cs typeface="Arial" panose="020B0604020202020204" pitchFamily="34" charset="0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+mj-ea"/>
          <a:cs typeface="Arial" panose="020B0604020202020204" pitchFamily="34" charset="0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+mj-ea"/>
          <a:cs typeface="Arial" panose="020B0604020202020204" pitchFamily="34" charset="0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601" userDrawn="1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docs/en/aix/7.3?topic=aix-assembler-language-reference" TargetMode="External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FC354B-4A6C-AA98-76F4-3A098B9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6024"/>
          </a:xfrm>
        </p:spPr>
        <p:txBody>
          <a:bodyPr/>
          <a:lstStyle/>
          <a:p>
            <a:r>
              <a:rPr lang="en-US" dirty="0"/>
              <a:t>POWER, </a:t>
            </a:r>
            <a:br>
              <a:rPr lang="en-US" dirty="0"/>
            </a:br>
            <a:r>
              <a:rPr lang="en-US" dirty="0"/>
              <a:t>architecture, OSes, </a:t>
            </a:r>
            <a:br>
              <a:rPr lang="en-US" dirty="0"/>
            </a:br>
            <a:r>
              <a:rPr lang="en-US" dirty="0"/>
              <a:t>assembly, and ABIs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2220E-AAC1-C0DE-2A02-8E9B903B2C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Data, AI, and Automation</a:t>
            </a:r>
          </a:p>
        </p:txBody>
      </p:sp>
      <p:sp>
        <p:nvSpPr>
          <p:cNvPr id="5" name="Rectangle 4" descr="Blue square node over image">
            <a:extLst>
              <a:ext uri="{FF2B5EF4-FFF2-40B4-BE49-F238E27FC236}">
                <a16:creationId xmlns:a16="http://schemas.microsoft.com/office/drawing/2014/main" id="{E8C05E97-9AE8-8434-197B-0FA02F3496B7}"/>
              </a:ext>
            </a:extLst>
          </p:cNvPr>
          <p:cNvSpPr/>
          <p:nvPr/>
        </p:nvSpPr>
        <p:spPr bwMode="auto">
          <a:xfrm>
            <a:off x="23431500" y="569913"/>
            <a:ext cx="381000" cy="3825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05DAB91-08E4-FC06-7815-D86E16E63120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" b="469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07184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FE0AC9D-581A-FDC1-C754-7540EA2D6A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9689362" cy="3048000"/>
          </a:xfrm>
        </p:spPr>
        <p:txBody>
          <a:bodyPr/>
          <a:lstStyle/>
          <a:p>
            <a:r>
              <a:rPr lang="en-US" dirty="0"/>
              <a:t>AIX</a:t>
            </a:r>
          </a:p>
          <a:p>
            <a:r>
              <a:rPr lang="en-US" sz="2400" dirty="0"/>
              <a:t>   Traditional Unix Server OS</a:t>
            </a:r>
          </a:p>
          <a:p>
            <a:r>
              <a:rPr lang="en-US" sz="2400" dirty="0"/>
              <a:t>   Very robust (years without reboot)</a:t>
            </a:r>
          </a:p>
          <a:p>
            <a:r>
              <a:rPr lang="en-US" sz="2400" dirty="0"/>
              <a:t>   Cannot run on bare-metal</a:t>
            </a:r>
          </a:p>
          <a:p>
            <a:r>
              <a:rPr lang="en-US" sz="2400" dirty="0"/>
              <a:t>   Big-Endian only</a:t>
            </a:r>
          </a:p>
          <a:p>
            <a:r>
              <a:rPr lang="en-US" sz="2400" dirty="0"/>
              <a:t>   Hashed page-table only</a:t>
            </a:r>
          </a:p>
          <a:p>
            <a:r>
              <a:rPr lang="en-US" sz="2400" dirty="0"/>
              <a:t>   Effective and virtual segments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C04E5-6CD5-81B3-7A6A-97564257D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Address space</a:t>
            </a:r>
          </a:p>
          <a:p>
            <a:r>
              <a:rPr lang="en-US" dirty="0"/>
              <a:t>   </a:t>
            </a:r>
            <a:r>
              <a:rPr lang="en-US" sz="2400" dirty="0"/>
              <a:t>AIX: 60bit worth of address space</a:t>
            </a:r>
          </a:p>
          <a:p>
            <a:r>
              <a:rPr lang="en-US" sz="2400" dirty="0"/>
              <a:t>      Linux: 48bit or 52bit worth of address space</a:t>
            </a:r>
          </a:p>
          <a:p>
            <a:r>
              <a:rPr lang="en-US" dirty="0"/>
              <a:t>   </a:t>
            </a:r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5F21724-53A4-9101-F802-DBDCBED8B2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50EE214E-202F-31ED-DE47-9657B27DD1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D15FF1B-DADF-24AB-46E7-6B2409C59BD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791CA506-393E-7328-3F42-B358ABB53D9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C7F9FBB-C19F-C4B8-340F-4BEF5E0F88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3688B217-A5F1-1FAB-D744-7BC1145F5F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41994"/>
            <a:ext cx="6667500" cy="3048000"/>
          </a:xfrm>
        </p:spPr>
        <p:txBody>
          <a:bodyPr/>
          <a:lstStyle/>
          <a:p>
            <a:r>
              <a:rPr lang="en-US" dirty="0"/>
              <a:t>BE Linux (phased out)</a:t>
            </a:r>
          </a:p>
          <a:p>
            <a:r>
              <a:rPr lang="en-US" sz="2400" dirty="0"/>
              <a:t>   Almost same as AIX</a:t>
            </a:r>
          </a:p>
          <a:p>
            <a:r>
              <a:rPr lang="en-US" sz="2400" dirty="0"/>
              <a:t>   No concept of segment though</a:t>
            </a:r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3E1B2046-64EE-8C78-39B2-AB73FBEF2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50542"/>
            <a:ext cx="6670676" cy="3048000"/>
          </a:xfrm>
        </p:spPr>
        <p:txBody>
          <a:bodyPr/>
          <a:lstStyle/>
          <a:p>
            <a:r>
              <a:rPr lang="en-US" dirty="0"/>
              <a:t>LE Linux</a:t>
            </a:r>
          </a:p>
          <a:p>
            <a:r>
              <a:rPr lang="en-US" sz="2400" dirty="0"/>
              <a:t>   New ABI (addressing performance concerns)</a:t>
            </a:r>
          </a:p>
          <a:p>
            <a:r>
              <a:rPr lang="en-US" sz="2400" dirty="0"/>
              <a:t>   tailored for </a:t>
            </a:r>
            <a:r>
              <a:rPr lang="en-US" sz="2400" dirty="0" err="1"/>
              <a:t>OpenPOWER</a:t>
            </a:r>
            <a:r>
              <a:rPr lang="en-US" sz="2400" dirty="0"/>
              <a:t> customers</a:t>
            </a:r>
          </a:p>
          <a:p>
            <a:r>
              <a:rPr lang="en-US" sz="2400" dirty="0"/>
              <a:t>   Can run on both bare-metal and </a:t>
            </a:r>
            <a:r>
              <a:rPr lang="en-US" sz="2400" dirty="0" err="1"/>
              <a:t>PowerVM</a:t>
            </a:r>
            <a:endParaRPr lang="en-US" sz="2400" dirty="0"/>
          </a:p>
          <a:p>
            <a:r>
              <a:rPr lang="en-US" sz="2400" dirty="0"/>
              <a:t>   Of course, Little-Endian only</a:t>
            </a:r>
          </a:p>
          <a:p>
            <a:r>
              <a:rPr lang="en-US" sz="2400" dirty="0"/>
              <a:t>   Can use either Radix or Hashed page-table</a:t>
            </a:r>
          </a:p>
          <a:p>
            <a:r>
              <a:rPr lang="en-US" sz="2400" dirty="0"/>
              <a:t>   No concept of segment (underlying)</a:t>
            </a:r>
          </a:p>
        </p:txBody>
      </p:sp>
    </p:spTree>
    <p:extLst>
      <p:ext uri="{BB962C8B-B14F-4D97-AF65-F5344CB8AC3E}">
        <p14:creationId xmlns:p14="http://schemas.microsoft.com/office/powerpoint/2010/main" val="14181505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8E730A-C469-66DF-12B5-3B63CE7C5F61}"/>
              </a:ext>
            </a:extLst>
          </p:cNvPr>
          <p:cNvSpPr/>
          <p:nvPr/>
        </p:nvSpPr>
        <p:spPr bwMode="auto">
          <a:xfrm>
            <a:off x="-1" y="-17253"/>
            <a:ext cx="24387175" cy="6060141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7E72D-2E58-5FA9-35AF-EA3BF67E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3536743" cy="4573587"/>
          </a:xfrm>
        </p:spPr>
        <p:txBody>
          <a:bodyPr/>
          <a:lstStyle/>
          <a:p>
            <a:r>
              <a:rPr lang="en-US" dirty="0"/>
              <a:t>ABIs: Application Binary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6A4A6-BFA6-4140-B1ED-1F00BB0D2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4675" y="6656583"/>
            <a:ext cx="4949825" cy="5903477"/>
          </a:xfrm>
        </p:spPr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   a specification for rules for software interaction: </a:t>
            </a:r>
          </a:p>
          <a:p>
            <a:r>
              <a:rPr lang="en-US" sz="2400" b="1" dirty="0"/>
              <a:t>    global data access</a:t>
            </a:r>
          </a:p>
          <a:p>
            <a:r>
              <a:rPr lang="en-US" sz="2400" b="1" dirty="0"/>
              <a:t>    subroutine linkage</a:t>
            </a:r>
          </a:p>
          <a:p>
            <a:r>
              <a:rPr lang="en-US" sz="2400" b="1" dirty="0"/>
              <a:t>    register conventions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        argument passing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        return value</a:t>
            </a:r>
          </a:p>
          <a:p>
            <a:r>
              <a:rPr lang="en-US" sz="2400" b="1" dirty="0"/>
              <a:t>    stack layout</a:t>
            </a:r>
          </a:p>
          <a:p>
            <a:r>
              <a:rPr lang="en-US" sz="2400" b="1" dirty="0"/>
              <a:t>    exception handling  </a:t>
            </a:r>
          </a:p>
          <a:p>
            <a:r>
              <a:rPr lang="en-US" sz="2400" b="1" dirty="0"/>
              <a:t>    debugging info</a:t>
            </a:r>
          </a:p>
          <a:p>
            <a:r>
              <a:rPr lang="en-US" sz="2400" b="1" dirty="0"/>
              <a:t>    object files</a:t>
            </a:r>
          </a:p>
          <a:p>
            <a:r>
              <a:rPr lang="en-US" sz="2400" b="1" dirty="0"/>
              <a:t>    shared library</a:t>
            </a:r>
          </a:p>
          <a:p>
            <a:r>
              <a:rPr lang="en-US" sz="2400" b="1" dirty="0"/>
              <a:t>    program loading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DFC4-C9C9-2112-4D9D-362541F55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6400" dirty="0">
              <a:solidFill>
                <a:schemeClr val="accent1"/>
              </a:solidFill>
            </a:endParaRPr>
          </a:p>
          <a:p>
            <a:br>
              <a:rPr lang="en-US" dirty="0"/>
            </a:br>
            <a:r>
              <a:rPr lang="en-US" dirty="0"/>
              <a:t>Limited to talk about 64bits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D3721-3096-C555-ADE3-C6C024CF3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6400" dirty="0">
              <a:solidFill>
                <a:schemeClr val="accent1"/>
              </a:solidFill>
            </a:endParaRPr>
          </a:p>
          <a:p>
            <a:br>
              <a:rPr lang="en-US" dirty="0"/>
            </a:br>
            <a:r>
              <a:rPr lang="en-US" dirty="0"/>
              <a:t>AIX and BE Linux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DC560-FF7F-9500-14CC-65574A232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z="6400" dirty="0">
              <a:solidFill>
                <a:schemeClr val="accent1"/>
              </a:solidFill>
            </a:endParaRPr>
          </a:p>
          <a:p>
            <a:br>
              <a:rPr lang="en-US" dirty="0"/>
            </a:br>
            <a:r>
              <a:rPr lang="en-US" dirty="0"/>
              <a:t>LE Linux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2F33609-2C92-880F-C9F2-F22D27E3CF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D7A910-E9B1-9AA2-F18F-4ACFA43F830D}"/>
              </a:ext>
            </a:extLst>
          </p:cNvPr>
          <p:cNvCxnSpPr>
            <a:cxnSpLocks/>
          </p:cNvCxnSpPr>
          <p:nvPr/>
        </p:nvCxnSpPr>
        <p:spPr bwMode="auto">
          <a:xfrm>
            <a:off x="6096000" y="6497782"/>
            <a:ext cx="0" cy="5470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5CDAE1-6633-BC46-9535-4F81A9B587F8}"/>
              </a:ext>
            </a:extLst>
          </p:cNvPr>
          <p:cNvCxnSpPr>
            <a:cxnSpLocks/>
          </p:cNvCxnSpPr>
          <p:nvPr/>
        </p:nvCxnSpPr>
        <p:spPr bwMode="auto">
          <a:xfrm>
            <a:off x="12188952" y="6500622"/>
            <a:ext cx="0" cy="54890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884D65-8EC9-0EA0-AE21-08F894D315AF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6497782"/>
            <a:ext cx="0" cy="54682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68739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D516DF-236D-0360-6872-029EF3711306}"/>
              </a:ext>
            </a:extLst>
          </p:cNvPr>
          <p:cNvSpPr/>
          <p:nvPr/>
        </p:nvSpPr>
        <p:spPr bwMode="auto">
          <a:xfrm>
            <a:off x="0" y="-17253"/>
            <a:ext cx="12192000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C6EF-4994-3BD2-4D37-26B13DD1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Conventions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1FAB8-401D-1DD5-2B1A-7DB933AAA6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46247" y="2553419"/>
            <a:ext cx="5489994" cy="10179170"/>
          </a:xfrm>
        </p:spPr>
        <p:txBody>
          <a:bodyPr/>
          <a:lstStyle/>
          <a:p>
            <a:r>
              <a:rPr lang="en-US" dirty="0"/>
              <a:t>Floating Point Registers:</a:t>
            </a:r>
          </a:p>
          <a:p>
            <a:r>
              <a:rPr lang="en-US" sz="2400" dirty="0"/>
              <a:t>fr0:          scratch</a:t>
            </a:r>
          </a:p>
          <a:p>
            <a:r>
              <a:rPr lang="en-US" sz="2400" dirty="0"/>
              <a:t>fr1-fr13:   argument &amp; return-value</a:t>
            </a:r>
          </a:p>
          <a:p>
            <a:r>
              <a:rPr lang="en-US" sz="2400" dirty="0"/>
              <a:t>fr14-fr31: preserved</a:t>
            </a:r>
          </a:p>
          <a:p>
            <a:endParaRPr lang="en-US" sz="2400" dirty="0"/>
          </a:p>
          <a:p>
            <a:r>
              <a:rPr lang="en-US" dirty="0"/>
              <a:t>Vector Registers:</a:t>
            </a:r>
          </a:p>
          <a:p>
            <a:r>
              <a:rPr lang="en-US" sz="2400" dirty="0"/>
              <a:t>vr0-vr19/vsr32-vsr51:    scratch</a:t>
            </a:r>
          </a:p>
          <a:p>
            <a:r>
              <a:rPr lang="en-US" sz="2400" dirty="0"/>
              <a:t>    vr2-vr13:  argument &amp; return-value</a:t>
            </a:r>
          </a:p>
          <a:p>
            <a:r>
              <a:rPr lang="en-US" sz="2400" dirty="0"/>
              <a:t>vr20-vr31/vsr52-vsr63:  preserved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2D468AE-2F95-3550-8B19-2D97EDAF12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4C473FA-6963-4524-D85F-A0ACD77C2017}"/>
              </a:ext>
            </a:extLst>
          </p:cNvPr>
          <p:cNvSpPr txBox="1">
            <a:spLocks/>
          </p:cNvSpPr>
          <p:nvPr/>
        </p:nvSpPr>
        <p:spPr>
          <a:xfrm>
            <a:off x="942436" y="2553419"/>
            <a:ext cx="5489994" cy="101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Arial" panose="020B0403050203000203" pitchFamily="34" charset="0"/>
                <a:ea typeface="+mj-ea"/>
                <a:cs typeface="Arial" panose="020B0604020202020204" pitchFamily="34" charset="0"/>
                <a:sym typeface="IBM Plex Sans Light"/>
              </a:defRPr>
            </a:lvl1pPr>
            <a:lvl2pPr marL="256032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Arial" panose="020B0403050203000203" pitchFamily="34" charset="0"/>
                <a:ea typeface="+mj-ea"/>
                <a:cs typeface="Arial" panose="020B0604020202020204" pitchFamily="34" charset="0"/>
                <a:sym typeface="IBM Plex Sans Light"/>
              </a:defRPr>
            </a:lvl2pPr>
            <a:lvl3pPr marL="512064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Arial" panose="020B0403050203000203" pitchFamily="34" charset="0"/>
                <a:ea typeface="+mj-ea"/>
                <a:cs typeface="Arial" panose="020B0604020202020204" pitchFamily="34" charset="0"/>
                <a:sym typeface="IBM Plex Sans Light"/>
              </a:defRPr>
            </a:lvl3pPr>
            <a:lvl4pPr marL="768096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Arial" panose="020B0403050203000203" pitchFamily="34" charset="0"/>
                <a:ea typeface="+mj-ea"/>
                <a:cs typeface="Arial" panose="020B0604020202020204" pitchFamily="34" charset="0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Arial" panose="020B04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 dirty="0"/>
              <a:t>General Purpose Registers:</a:t>
            </a:r>
          </a:p>
          <a:p>
            <a:r>
              <a:rPr lang="en-US" sz="2400" kern="0" dirty="0"/>
              <a:t>r0:    scratch/volatile</a:t>
            </a:r>
          </a:p>
          <a:p>
            <a:r>
              <a:rPr lang="en-US" sz="2400" kern="0" dirty="0"/>
              <a:t>r1:    stack pointer</a:t>
            </a:r>
          </a:p>
          <a:p>
            <a:r>
              <a:rPr lang="en-US" sz="2400" kern="0" dirty="0"/>
              <a:t>r2:    TOC base register</a:t>
            </a:r>
          </a:p>
          <a:p>
            <a:r>
              <a:rPr lang="en-US" sz="2400" kern="0" dirty="0"/>
              <a:t>r3-r10: argument &amp; return value</a:t>
            </a:r>
          </a:p>
          <a:p>
            <a:r>
              <a:rPr lang="en-US" sz="2400" kern="0" dirty="0"/>
              <a:t>r11:      scratch &amp; environment pointer</a:t>
            </a:r>
          </a:p>
          <a:p>
            <a:r>
              <a:rPr lang="en-US" sz="2400" kern="0" dirty="0"/>
              <a:t>r12:      scratch</a:t>
            </a:r>
          </a:p>
          <a:p>
            <a:r>
              <a:rPr lang="en-US" sz="2400" kern="0" dirty="0"/>
              <a:t>r13:      reserved</a:t>
            </a:r>
          </a:p>
          <a:p>
            <a:r>
              <a:rPr lang="en-US" sz="2400" kern="0" dirty="0"/>
              <a:t>r14-r31:  preserved</a:t>
            </a:r>
          </a:p>
          <a:p>
            <a:endParaRPr lang="en-US" sz="2400" kern="0" dirty="0"/>
          </a:p>
          <a:p>
            <a:r>
              <a:rPr lang="en-US" kern="0" dirty="0"/>
              <a:t>Condition Registers:</a:t>
            </a:r>
          </a:p>
          <a:p>
            <a:r>
              <a:rPr lang="en-US" sz="2400" kern="0" dirty="0"/>
              <a:t>cr0-cr1: scratch</a:t>
            </a:r>
          </a:p>
          <a:p>
            <a:r>
              <a:rPr lang="en-US" sz="2400" kern="0" dirty="0"/>
              <a:t>cr2-cr4: preserved</a:t>
            </a:r>
          </a:p>
          <a:p>
            <a:r>
              <a:rPr lang="en-US" sz="2400" kern="0" dirty="0"/>
              <a:t>cr5-cr7: scratch</a:t>
            </a:r>
          </a:p>
        </p:txBody>
      </p:sp>
    </p:spTree>
    <p:extLst>
      <p:ext uri="{BB962C8B-B14F-4D97-AF65-F5344CB8AC3E}">
        <p14:creationId xmlns:p14="http://schemas.microsoft.com/office/powerpoint/2010/main" val="14582883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905494-9632-146E-A010-3FB0390CDFB4}"/>
              </a:ext>
            </a:extLst>
          </p:cNvPr>
          <p:cNvSpPr/>
          <p:nvPr/>
        </p:nvSpPr>
        <p:spPr bwMode="auto">
          <a:xfrm>
            <a:off x="-42771" y="34506"/>
            <a:ext cx="5831456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6933" y="384048"/>
            <a:ext cx="4953000" cy="1525587"/>
          </a:xfrm>
        </p:spPr>
        <p:txBody>
          <a:bodyPr/>
          <a:lstStyle/>
          <a:p>
            <a:r>
              <a:rPr lang="en-US" dirty="0"/>
              <a:t>AIX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31171" y="384047"/>
            <a:ext cx="4959350" cy="1525587"/>
          </a:xfrm>
        </p:spPr>
        <p:txBody>
          <a:bodyPr/>
          <a:lstStyle/>
          <a:p>
            <a:r>
              <a:rPr lang="en-US" dirty="0"/>
              <a:t>LE Linux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9C93B-1E91-2729-0D6D-102D69C3BF88}"/>
              </a:ext>
            </a:extLst>
          </p:cNvPr>
          <p:cNvCxnSpPr/>
          <p:nvPr/>
        </p:nvCxnSpPr>
        <p:spPr bwMode="auto">
          <a:xfrm>
            <a:off x="13992045" y="207604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40993B8-70F1-EF74-C68C-756CFE5F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96" y="1756794"/>
            <a:ext cx="4606443" cy="9831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11ABA6-A177-4FCD-83E2-AD602ED43EBC}"/>
              </a:ext>
            </a:extLst>
          </p:cNvPr>
          <p:cNvSpPr txBox="1"/>
          <p:nvPr/>
        </p:nvSpPr>
        <p:spPr>
          <a:xfrm>
            <a:off x="7000616" y="1334185"/>
            <a:ext cx="2329132" cy="462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Arial"/>
              </a:rPr>
              <a:t>Lower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CDE0E-1E6E-D6A9-AB83-9F553788796E}"/>
              </a:ext>
            </a:extLst>
          </p:cNvPr>
          <p:cNvSpPr txBox="1"/>
          <p:nvPr/>
        </p:nvSpPr>
        <p:spPr>
          <a:xfrm>
            <a:off x="6976933" y="11779331"/>
            <a:ext cx="2329132" cy="462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Arial"/>
              </a:rPr>
              <a:t>Higher address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9AD58-27E7-9D10-E800-BDA9A04DAF77}"/>
              </a:ext>
            </a:extLst>
          </p:cNvPr>
          <p:cNvSpPr txBox="1"/>
          <p:nvPr/>
        </p:nvSpPr>
        <p:spPr>
          <a:xfrm>
            <a:off x="4982682" y="4917412"/>
            <a:ext cx="2329132" cy="462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Arial"/>
              </a:rPr>
              <a:t>Arguments back storage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A57E0B-E52A-20EE-2AC8-31EE95877613}"/>
              </a:ext>
            </a:extLst>
          </p:cNvPr>
          <p:cNvSpPr txBox="1"/>
          <p:nvPr/>
        </p:nvSpPr>
        <p:spPr>
          <a:xfrm>
            <a:off x="5521664" y="7984316"/>
            <a:ext cx="2329132" cy="462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Arial"/>
              </a:rPr>
              <a:t>GPR save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1187F-FC39-654A-C5BB-FEDFDF20D7DE}"/>
              </a:ext>
            </a:extLst>
          </p:cNvPr>
          <p:cNvSpPr txBox="1"/>
          <p:nvPr/>
        </p:nvSpPr>
        <p:spPr>
          <a:xfrm>
            <a:off x="5521664" y="10120792"/>
            <a:ext cx="2329132" cy="462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Arial"/>
              </a:rPr>
              <a:t>FPR save storage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9C30B9-52F5-344C-9C49-A965E8FE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735" y="1334185"/>
            <a:ext cx="8457585" cy="1070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1997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905494-9632-146E-A010-3FB0390CDFB4}"/>
              </a:ext>
            </a:extLst>
          </p:cNvPr>
          <p:cNvSpPr/>
          <p:nvPr/>
        </p:nvSpPr>
        <p:spPr bwMode="auto">
          <a:xfrm>
            <a:off x="-42771" y="0"/>
            <a:ext cx="5831456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</a:t>
            </a:r>
            <a:br>
              <a:rPr lang="en-US" dirty="0"/>
            </a:br>
            <a:r>
              <a:rPr lang="en-US" dirty="0"/>
              <a:t>Passing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6933" y="384048"/>
            <a:ext cx="4953000" cy="1525587"/>
          </a:xfrm>
        </p:spPr>
        <p:txBody>
          <a:bodyPr/>
          <a:lstStyle/>
          <a:p>
            <a:r>
              <a:rPr lang="en-US" dirty="0"/>
              <a:t>AIX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31171" y="384047"/>
            <a:ext cx="4959350" cy="1525587"/>
          </a:xfrm>
        </p:spPr>
        <p:txBody>
          <a:bodyPr/>
          <a:lstStyle/>
          <a:p>
            <a:r>
              <a:rPr lang="en-US" dirty="0"/>
              <a:t>LE Linux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76932" y="2195385"/>
            <a:ext cx="6152461" cy="944380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Argument back storage is guaranteed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the first 8-slot worth are in registers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Consuming GPRs for other types of arguments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Struct/Union passed as if integer scalar(s)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Struct/Union return in hidden argument (by reference)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9C93B-1E91-2729-0D6D-102D69C3BF88}"/>
              </a:ext>
            </a:extLst>
          </p:cNvPr>
          <p:cNvCxnSpPr/>
          <p:nvPr/>
        </p:nvCxnSpPr>
        <p:spPr bwMode="auto">
          <a:xfrm>
            <a:off x="13992045" y="207604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3BB1161-FB66-A5AD-627A-1F3EF0D9F21D}"/>
              </a:ext>
            </a:extLst>
          </p:cNvPr>
          <p:cNvSpPr txBox="1">
            <a:spLocks/>
          </p:cNvSpPr>
          <p:nvPr/>
        </p:nvSpPr>
        <p:spPr>
          <a:xfrm>
            <a:off x="14534615" y="2195385"/>
            <a:ext cx="6152461" cy="9443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Arial" panose="020B0503050203000203" pitchFamily="34" charset="0"/>
                <a:ea typeface="+mj-ea"/>
                <a:cs typeface="Arial" panose="020B0604020202020204" pitchFamily="34" charset="0"/>
                <a:sym typeface="IBM Plex Sans Light"/>
              </a:defRPr>
            </a:lvl1pPr>
            <a:lvl2pPr marL="18288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Arial" panose="020B0503050203000203" pitchFamily="34" charset="0"/>
                <a:ea typeface="+mj-ea"/>
                <a:cs typeface="Arial" panose="020B0604020202020204" pitchFamily="34" charset="0"/>
                <a:sym typeface="IBM Plex Sans Light"/>
              </a:defRPr>
            </a:lvl2pPr>
            <a:lvl3pPr marL="36576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Arial" panose="020B0503050203000203" pitchFamily="34" charset="0"/>
                <a:ea typeface="+mj-ea"/>
                <a:cs typeface="Arial" panose="020B0604020202020204" pitchFamily="34" charset="0"/>
                <a:sym typeface="IBM Plex Sans Light"/>
              </a:defRPr>
            </a:lvl3pPr>
            <a:lvl4pPr marL="54864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Arial" panose="020B0503050203000203" pitchFamily="34" charset="0"/>
                <a:ea typeface="+mj-ea"/>
                <a:cs typeface="Arial" panose="020B0604020202020204" pitchFamily="34" charset="0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Arial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kern="0" dirty="0"/>
              <a:t>Argument back storage is _not_ guaranteed</a:t>
            </a:r>
          </a:p>
          <a:p>
            <a:pPr marL="457200" indent="-457200">
              <a:buFont typeface="+mj-lt"/>
              <a:buAutoNum type="arabicPeriod"/>
            </a:pPr>
            <a:endParaRPr lang="en-US" kern="0" dirty="0"/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Up to 21-slot worth are in registers</a:t>
            </a:r>
          </a:p>
          <a:p>
            <a:pPr marL="457200" indent="-457200">
              <a:buFont typeface="+mj-lt"/>
              <a:buAutoNum type="arabicPeriod"/>
            </a:pPr>
            <a:endParaRPr lang="en-US" kern="0" dirty="0"/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Consuming GPRs for other types of arguments</a:t>
            </a:r>
          </a:p>
          <a:p>
            <a:pPr marL="457200" indent="-457200">
              <a:buFont typeface="+mj-lt"/>
              <a:buAutoNum type="arabicPeriod"/>
            </a:pPr>
            <a:endParaRPr lang="en-US" kern="0" dirty="0"/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Homogeneous FP struct less than 8 members are treated like FP scalar(s)</a:t>
            </a:r>
          </a:p>
          <a:p>
            <a:pPr marL="457200" indent="-457200">
              <a:buFont typeface="+mj-lt"/>
              <a:buAutoNum type="arabicPeriod"/>
            </a:pPr>
            <a:endParaRPr lang="en-US" kern="0" dirty="0"/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Otherwise, struct is passed as if they were integer scalar(s)</a:t>
            </a:r>
          </a:p>
          <a:p>
            <a:pPr marL="457200" indent="-457200">
              <a:buFont typeface="+mj-lt"/>
              <a:buAutoNum type="arabicPeriod"/>
            </a:pPr>
            <a:endParaRPr lang="en-US" kern="0" dirty="0"/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Homogeneous FP struct less than 8 members are returned as if they were FP scalar(s)</a:t>
            </a:r>
          </a:p>
          <a:p>
            <a:pPr marL="457200" indent="-457200">
              <a:buFont typeface="+mj-lt"/>
              <a:buAutoNum type="arabicPeriod"/>
            </a:pPr>
            <a:endParaRPr lang="en-US" kern="0" dirty="0"/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Other less-than 16-byte structs are returned as if they were integer scalar(s)</a:t>
            </a:r>
          </a:p>
          <a:p>
            <a:pPr marL="457200" indent="-457200">
              <a:buFont typeface="+mj-lt"/>
              <a:buAutoNum type="arabicPeriod"/>
            </a:pPr>
            <a:endParaRPr lang="en-US" kern="0" dirty="0"/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Otherwise, return in hidden argument (by reference)</a:t>
            </a:r>
          </a:p>
          <a:p>
            <a:pPr marL="457200" indent="-457200">
              <a:buFont typeface="+mj-lt"/>
              <a:buAutoNum type="arabicPeriod"/>
            </a:pPr>
            <a:endParaRPr lang="en-US" kern="0" dirty="0"/>
          </a:p>
          <a:p>
            <a:pPr marL="457200" indent="-457200">
              <a:buFont typeface="+mj-lt"/>
              <a:buAutoNum type="arabicPeriod"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9332598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08CF96-6539-CC67-6047-2C7EF72047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15607080" cy="9708858"/>
          </a:xfrm>
        </p:spPr>
        <p:txBody>
          <a:bodyPr/>
          <a:lstStyle/>
          <a:p>
            <a:r>
              <a:rPr lang="en-US" noProof="0" dirty="0">
                <a:sym typeface="IBM Plex Sans Light"/>
              </a:rPr>
              <a:t>Thank you.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sz="2400" dirty="0"/>
              <a:t>Resources:</a:t>
            </a:r>
          </a:p>
          <a:p>
            <a:r>
              <a:rPr lang="en-US" sz="2400" dirty="0"/>
              <a:t>                 AIX 7.3:  </a:t>
            </a:r>
            <a:r>
              <a:rPr lang="en-US" sz="2400" dirty="0">
                <a:hlinkClick r:id="rId2"/>
              </a:rPr>
              <a:t>https://www.ibm.com/docs/en/aix/7.3?topic=aix-assembler-language-reference</a:t>
            </a:r>
            <a:endParaRPr lang="en-US" sz="2400" dirty="0"/>
          </a:p>
          <a:p>
            <a:r>
              <a:rPr lang="en-US" sz="2400" dirty="0"/>
              <a:t>                 ISA and LE-Linux ABI:  https://</a:t>
            </a:r>
            <a:r>
              <a:rPr lang="en-US" sz="2400" dirty="0" err="1"/>
              <a:t>openpowerfoundation.org</a:t>
            </a:r>
            <a:r>
              <a:rPr lang="en-US" sz="2400" dirty="0"/>
              <a:t>/specifications/</a:t>
            </a:r>
          </a:p>
          <a:p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5BC389-64A2-850F-A1BF-F1B3DB604D3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15B11D-B235-E982-A6FA-D9B223BB6331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622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1852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A86E-DBFD-4474-4374-028564DC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POWER 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2404-94BB-C260-075D-3ADE0B6CD1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07645" y="569912"/>
            <a:ext cx="4953000" cy="514508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1. Architecture details</a:t>
            </a:r>
          </a:p>
          <a:p>
            <a:endParaRPr lang="en-US" dirty="0"/>
          </a:p>
          <a:p>
            <a:r>
              <a:rPr lang="en-US" dirty="0"/>
              <a:t>ISA</a:t>
            </a:r>
          </a:p>
          <a:p>
            <a:r>
              <a:rPr lang="en-US" dirty="0"/>
              <a:t>Registers</a:t>
            </a:r>
          </a:p>
          <a:p>
            <a:r>
              <a:rPr lang="en-US" dirty="0"/>
              <a:t>Addressing capabilities</a:t>
            </a:r>
          </a:p>
          <a:p>
            <a:r>
              <a:rPr lang="en-US" dirty="0"/>
              <a:t>Typical instructions</a:t>
            </a:r>
          </a:p>
          <a:p>
            <a:r>
              <a:rPr lang="en-US" dirty="0"/>
              <a:t>Running modes</a:t>
            </a:r>
          </a:p>
          <a:p>
            <a:r>
              <a:rPr lang="en-US" dirty="0"/>
              <a:t>Implementations</a:t>
            </a:r>
          </a:p>
          <a:p>
            <a:r>
              <a:rPr lang="en-US" dirty="0"/>
              <a:t>Simultaneous Multi-Threading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8477C-F9B7-38D8-BB0A-C4FB2497A5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693412" y="569911"/>
            <a:ext cx="4959350" cy="514508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3. OSes</a:t>
            </a:r>
          </a:p>
          <a:p>
            <a:endParaRPr lang="en-US" dirty="0"/>
          </a:p>
          <a:p>
            <a:r>
              <a:rPr lang="en-US" dirty="0"/>
              <a:t>Hypervisor and virtualization</a:t>
            </a:r>
          </a:p>
          <a:p>
            <a:r>
              <a:rPr lang="en-US" dirty="0"/>
              <a:t>AIX</a:t>
            </a:r>
          </a:p>
          <a:p>
            <a:r>
              <a:rPr lang="en-US" dirty="0"/>
              <a:t>LE Linux</a:t>
            </a:r>
          </a:p>
          <a:p>
            <a:r>
              <a:rPr lang="en-US" dirty="0"/>
              <a:t>BE Linux (phased out)</a:t>
            </a:r>
          </a:p>
          <a:p>
            <a:r>
              <a:rPr lang="en-US" dirty="0"/>
              <a:t>Address space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174B7-7826-6C1F-BDB7-35B5A3BA85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88870" y="6191248"/>
            <a:ext cx="4953000" cy="495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2. Assembly programming</a:t>
            </a:r>
          </a:p>
          <a:p>
            <a:endParaRPr lang="en-US" dirty="0"/>
          </a:p>
          <a:p>
            <a:r>
              <a:rPr lang="en-US" dirty="0"/>
              <a:t>Calculation example</a:t>
            </a:r>
          </a:p>
          <a:p>
            <a:r>
              <a:rPr lang="en-US" dirty="0"/>
              <a:t>Branch example</a:t>
            </a:r>
          </a:p>
          <a:p>
            <a:r>
              <a:rPr lang="en-US" dirty="0"/>
              <a:t>Calling example</a:t>
            </a:r>
          </a:p>
          <a:p>
            <a:r>
              <a:rPr lang="en-US" dirty="0"/>
              <a:t>Return example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9AF40F-AAE6-0B84-FDAA-FB0BC0B61F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699762" y="6392502"/>
            <a:ext cx="4953000" cy="495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4. ABIs: Application Binary Interface</a:t>
            </a:r>
          </a:p>
          <a:p>
            <a:endParaRPr lang="en-US" dirty="0"/>
          </a:p>
          <a:p>
            <a:r>
              <a:rPr lang="en-US" dirty="0"/>
              <a:t>Register conventions</a:t>
            </a:r>
          </a:p>
          <a:p>
            <a:r>
              <a:rPr lang="en-US" dirty="0"/>
              <a:t>Stack frame</a:t>
            </a:r>
          </a:p>
          <a:p>
            <a:r>
              <a:rPr lang="en-US" dirty="0"/>
              <a:t>Argument passing</a:t>
            </a:r>
          </a:p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14DEA67-E208-B816-9E0B-22F8C3FB99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81561E3-3C9C-B240-6626-16BB37AE55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94ABCB-98A1-F62A-244D-02BE4738FC16}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550E2C-6953-5DFD-87F6-7DACD2B35C5A}"/>
              </a:ext>
            </a:extLst>
          </p:cNvPr>
          <p:cNvCxnSpPr/>
          <p:nvPr/>
        </p:nvCxnSpPr>
        <p:spPr bwMode="auto">
          <a:xfrm>
            <a:off x="7792529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05F127-461B-034E-18DF-4B8C86BFB635}"/>
              </a:ext>
            </a:extLst>
          </p:cNvPr>
          <p:cNvCxnSpPr/>
          <p:nvPr/>
        </p:nvCxnSpPr>
        <p:spPr bwMode="auto">
          <a:xfrm>
            <a:off x="15147985" y="38020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077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905494-9632-146E-A010-3FB0390CDFB4}"/>
              </a:ext>
            </a:extLst>
          </p:cNvPr>
          <p:cNvSpPr/>
          <p:nvPr/>
        </p:nvSpPr>
        <p:spPr bwMode="auto">
          <a:xfrm>
            <a:off x="0" y="0"/>
            <a:ext cx="5831456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6933" y="384048"/>
            <a:ext cx="4953000" cy="1525587"/>
          </a:xfrm>
        </p:spPr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31171" y="384047"/>
            <a:ext cx="4959350" cy="1525587"/>
          </a:xfrm>
        </p:spPr>
        <p:txBody>
          <a:bodyPr/>
          <a:lstStyle/>
          <a:p>
            <a:r>
              <a:rPr lang="en-US" dirty="0"/>
              <a:t>ISA: Instruction Set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76933" y="2195385"/>
            <a:ext cx="4953000" cy="85725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70s: Watson research project 801 and legendary IBM Fellow John </a:t>
            </a:r>
            <a:r>
              <a:rPr lang="en-US" dirty="0" err="1"/>
              <a:t>Cocke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80s and 90s: Debate on RISC vs. CISC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RS6000 system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PowerPC (IBM, Toshiba, and Apple)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64bit ISA extension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PowerAS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OpenPower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Most current implementation: POWER10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137521" y="2048773"/>
            <a:ext cx="4953000" cy="9734909"/>
          </a:xfrm>
        </p:spPr>
        <p:txBody>
          <a:bodyPr/>
          <a:lstStyle/>
          <a:p>
            <a:r>
              <a:rPr lang="en-US" dirty="0"/>
              <a:t>A specification for both hardware implementation and software construction primitives</a:t>
            </a:r>
          </a:p>
          <a:p>
            <a:endParaRPr lang="en-US" dirty="0"/>
          </a:p>
          <a:p>
            <a:r>
              <a:rPr lang="en-US" dirty="0"/>
              <a:t>Three ISA books:</a:t>
            </a:r>
          </a:p>
          <a:p>
            <a:r>
              <a:rPr lang="en-US" dirty="0"/>
              <a:t>           User level ISA</a:t>
            </a:r>
          </a:p>
          <a:p>
            <a:r>
              <a:rPr lang="en-US" dirty="0"/>
              <a:t>                   integer/fixed-point</a:t>
            </a:r>
          </a:p>
          <a:p>
            <a:r>
              <a:rPr lang="en-US" dirty="0"/>
              <a:t>                   floating point</a:t>
            </a:r>
          </a:p>
          <a:p>
            <a:r>
              <a:rPr lang="en-US" dirty="0"/>
              <a:t>                   vector</a:t>
            </a:r>
          </a:p>
          <a:p>
            <a:r>
              <a:rPr lang="en-US" dirty="0"/>
              <a:t>                        VMX</a:t>
            </a:r>
          </a:p>
          <a:p>
            <a:r>
              <a:rPr lang="en-US" dirty="0"/>
              <a:t>                        VSX</a:t>
            </a:r>
          </a:p>
          <a:p>
            <a:r>
              <a:rPr lang="en-US" dirty="0"/>
              <a:t>                    branch</a:t>
            </a:r>
          </a:p>
          <a:p>
            <a:r>
              <a:rPr lang="en-US" dirty="0"/>
              <a:t>           Virtual environment ISA</a:t>
            </a:r>
          </a:p>
          <a:p>
            <a:r>
              <a:rPr lang="en-US" dirty="0"/>
              <a:t>           Operating environment ISA</a:t>
            </a:r>
          </a:p>
          <a:p>
            <a:endParaRPr lang="en-US" dirty="0"/>
          </a:p>
          <a:p>
            <a:r>
              <a:rPr lang="en-US" dirty="0"/>
              <a:t>ISA examples:</a:t>
            </a:r>
          </a:p>
          <a:p>
            <a:r>
              <a:rPr lang="en-US" dirty="0"/>
              <a:t>           64bit integer divide</a:t>
            </a:r>
          </a:p>
          <a:p>
            <a:r>
              <a:rPr lang="en-US" dirty="0"/>
              <a:t>                  </a:t>
            </a:r>
            <a:r>
              <a:rPr lang="en-US" b="1" dirty="0" err="1"/>
              <a:t>divd</a:t>
            </a:r>
            <a:r>
              <a:rPr lang="en-US" b="1" dirty="0"/>
              <a:t> RT, RA, RB</a:t>
            </a:r>
          </a:p>
          <a:p>
            <a:endParaRPr lang="en-US" dirty="0"/>
          </a:p>
          <a:p>
            <a:r>
              <a:rPr lang="en-US" dirty="0"/>
              <a:t>           integer rotate instruction</a:t>
            </a:r>
          </a:p>
          <a:p>
            <a:r>
              <a:rPr lang="en-US" dirty="0"/>
              <a:t>                   </a:t>
            </a:r>
            <a:r>
              <a:rPr lang="en-US" b="1" dirty="0" err="1"/>
              <a:t>rlwinm</a:t>
            </a:r>
            <a:r>
              <a:rPr lang="en-US" b="1" dirty="0"/>
              <a:t> RA, RS, </a:t>
            </a:r>
            <a:r>
              <a:rPr lang="en-US" b="1" dirty="0" err="1"/>
              <a:t>sh</a:t>
            </a:r>
            <a:r>
              <a:rPr lang="en-US" b="1" dirty="0"/>
              <a:t>, mb, me</a:t>
            </a:r>
          </a:p>
          <a:p>
            <a:endParaRPr lang="en-US" dirty="0"/>
          </a:p>
          <a:p>
            <a:r>
              <a:rPr lang="en-US" dirty="0"/>
              <a:t>           instructions for lock construction</a:t>
            </a:r>
          </a:p>
          <a:p>
            <a:r>
              <a:rPr lang="en-US" dirty="0"/>
              <a:t>                   </a:t>
            </a:r>
            <a:r>
              <a:rPr lang="en-US" b="1" dirty="0" err="1"/>
              <a:t>lwarx</a:t>
            </a:r>
            <a:r>
              <a:rPr lang="en-US" b="1" dirty="0"/>
              <a:t>  RT, RA, RB, EH</a:t>
            </a:r>
          </a:p>
          <a:p>
            <a:r>
              <a:rPr lang="en-US" b="1" dirty="0"/>
              <a:t>                   </a:t>
            </a:r>
            <a:r>
              <a:rPr lang="en-US" b="1" dirty="0" err="1"/>
              <a:t>stwcx</a:t>
            </a:r>
            <a:r>
              <a:rPr lang="en-US" b="1" dirty="0"/>
              <a:t>. RT, RA, RB</a:t>
            </a:r>
          </a:p>
          <a:p>
            <a:endParaRPr lang="en-US" dirty="0"/>
          </a:p>
          <a:p>
            <a:r>
              <a:rPr lang="en-US" dirty="0"/>
              <a:t>           datum atomicity (word/byte tearing)</a:t>
            </a:r>
          </a:p>
          <a:p>
            <a:r>
              <a:rPr lang="en-US" dirty="0"/>
              <a:t>                    java </a:t>
            </a:r>
            <a:r>
              <a:rPr lang="en-US" dirty="0" err="1"/>
              <a:t>arrayCopy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9C93B-1E91-2729-0D6D-102D69C3BF88}"/>
              </a:ext>
            </a:extLst>
          </p:cNvPr>
          <p:cNvCxnSpPr/>
          <p:nvPr/>
        </p:nvCxnSpPr>
        <p:spPr bwMode="auto">
          <a:xfrm>
            <a:off x="13992045" y="207604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261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905494-9632-146E-A010-3FB0390CDFB4}"/>
              </a:ext>
            </a:extLst>
          </p:cNvPr>
          <p:cNvSpPr/>
          <p:nvPr/>
        </p:nvSpPr>
        <p:spPr bwMode="auto">
          <a:xfrm>
            <a:off x="-42771" y="17253"/>
            <a:ext cx="5831456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br>
              <a:rPr lang="en-US" dirty="0"/>
            </a:br>
            <a:r>
              <a:rPr lang="en-US" dirty="0"/>
              <a:t>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6933" y="384048"/>
            <a:ext cx="4953000" cy="1525587"/>
          </a:xfrm>
        </p:spPr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31171" y="384047"/>
            <a:ext cx="4959350" cy="1525587"/>
          </a:xfrm>
        </p:spPr>
        <p:txBody>
          <a:bodyPr/>
          <a:lstStyle/>
          <a:p>
            <a:r>
              <a:rPr lang="en-US" dirty="0"/>
              <a:t>Addressing capabilities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76932" y="2195385"/>
            <a:ext cx="6152461" cy="45735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GPRs:  General Purpose Registers – 32 (special meaning of r0 in some cases)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FPRs:  Floating Point Registers – 32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VR (for VMX):  Vector Registers – 32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VSR (for VSX):  Vector Scalar Registers – 64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CR: Condition Registers – 8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SPR: Special Purpose Registers – LR and CTR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Control and Status Registers:  XER, VRSAVE, FPSCR, VSCR (one each)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137521" y="2048773"/>
            <a:ext cx="4953000" cy="9734909"/>
          </a:xfrm>
        </p:spPr>
        <p:txBody>
          <a:bodyPr/>
          <a:lstStyle/>
          <a:p>
            <a:r>
              <a:rPr lang="en-US" dirty="0"/>
              <a:t>Only load/store instructions deal with memory.  Other instructions only use register operands or produce results in register. This is a characteristic of RISC architecture, whereas CISC architecture can have memory operands in their arithmetic instructions for example.</a:t>
            </a:r>
          </a:p>
          <a:p>
            <a:endParaRPr lang="en-US" dirty="0"/>
          </a:p>
          <a:p>
            <a:r>
              <a:rPr lang="en-US" dirty="0"/>
              <a:t>How memory addresses are designated in instructions is the addressing capabilities we are going to talk about.</a:t>
            </a:r>
          </a:p>
          <a:p>
            <a:endParaRPr lang="en-US" dirty="0"/>
          </a:p>
          <a:p>
            <a:r>
              <a:rPr lang="en-US" dirty="0"/>
              <a:t>Essentially, POWER architecture supports two addressing formats:</a:t>
            </a:r>
          </a:p>
          <a:p>
            <a:r>
              <a:rPr lang="en-US" dirty="0"/>
              <a:t>       Immediate form:  R + 16-bit I-value</a:t>
            </a:r>
          </a:p>
          <a:p>
            <a:r>
              <a:rPr lang="en-US" dirty="0"/>
              <a:t>       Indexed form:      R1 + R2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9C93B-1E91-2729-0D6D-102D69C3BF88}"/>
              </a:ext>
            </a:extLst>
          </p:cNvPr>
          <p:cNvCxnSpPr/>
          <p:nvPr/>
        </p:nvCxnSpPr>
        <p:spPr bwMode="auto">
          <a:xfrm>
            <a:off x="13992045" y="207604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20324FE-0FA2-D02F-8C5A-A5F6DBA1B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27" y="8080187"/>
            <a:ext cx="7207069" cy="41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0924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905494-9632-146E-A010-3FB0390CDFB4}"/>
              </a:ext>
            </a:extLst>
          </p:cNvPr>
          <p:cNvSpPr/>
          <p:nvPr/>
        </p:nvSpPr>
        <p:spPr bwMode="auto">
          <a:xfrm>
            <a:off x="-42771" y="0"/>
            <a:ext cx="5831456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br>
              <a:rPr lang="en-US" dirty="0"/>
            </a:br>
            <a:r>
              <a:rPr lang="en-US" dirty="0"/>
              <a:t>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6933" y="384048"/>
            <a:ext cx="4953000" cy="1525587"/>
          </a:xfrm>
        </p:spPr>
        <p:txBody>
          <a:bodyPr/>
          <a:lstStyle/>
          <a:p>
            <a:r>
              <a:rPr lang="en-US" dirty="0"/>
              <a:t>Typical instructions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31171" y="384047"/>
            <a:ext cx="4959350" cy="1525587"/>
          </a:xfrm>
        </p:spPr>
        <p:txBody>
          <a:bodyPr/>
          <a:lstStyle/>
          <a:p>
            <a:r>
              <a:rPr lang="en-US" dirty="0"/>
              <a:t>Running modes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76932" y="2195385"/>
            <a:ext cx="6152461" cy="45735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Fixed Point Instructions: load, store, arithmetic, logical, compare, and branch (including call/return)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Floating Point Instructions: load, store, arithmetic, compare, FMA, and conversion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VMX instructions:  load, store, arithmetic, logical, compare, pack/unpack, permute, and crypto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VSX instructions:  load, store, arithmetic, double vector, 64b integer vector, permute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 logical instructions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137521" y="2048773"/>
            <a:ext cx="4953000" cy="9734909"/>
          </a:xfrm>
        </p:spPr>
        <p:txBody>
          <a:bodyPr/>
          <a:lstStyle/>
          <a:p>
            <a:r>
              <a:rPr lang="en-US" dirty="0"/>
              <a:t>This is a very complicated topic, covering a wide range of contents. We only focused on what are relevant/important to user-level. We are not going to touch things like: Real-Mode addressing, Virtual Real-Mode addressing, Hashed Page-Table, Radix Page-Table, Effective Segment, or Virtual Segment etc.</a:t>
            </a:r>
          </a:p>
          <a:p>
            <a:endParaRPr lang="en-US" dirty="0"/>
          </a:p>
          <a:p>
            <a:r>
              <a:rPr lang="en-US" dirty="0"/>
              <a:t>32bit vs. 64bit modes:</a:t>
            </a:r>
          </a:p>
          <a:p>
            <a:r>
              <a:rPr lang="en-US" dirty="0"/>
              <a:t>    Not safe to run 64bit instructions in general in 32bit mode;</a:t>
            </a:r>
          </a:p>
          <a:p>
            <a:endParaRPr lang="en-US" dirty="0"/>
          </a:p>
          <a:p>
            <a:r>
              <a:rPr lang="en-US" dirty="0"/>
              <a:t>BE vs. LE modes:</a:t>
            </a:r>
          </a:p>
          <a:p>
            <a:r>
              <a:rPr lang="en-US" dirty="0"/>
              <a:t>    Big-Endian mode</a:t>
            </a:r>
          </a:p>
          <a:p>
            <a:r>
              <a:rPr lang="en-US" dirty="0"/>
              <a:t>    Little-Endian mode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9C93B-1E91-2729-0D6D-102D69C3BF88}"/>
              </a:ext>
            </a:extLst>
          </p:cNvPr>
          <p:cNvCxnSpPr/>
          <p:nvPr/>
        </p:nvCxnSpPr>
        <p:spPr bwMode="auto">
          <a:xfrm>
            <a:off x="13992045" y="207604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3586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905494-9632-146E-A010-3FB0390CDFB4}"/>
              </a:ext>
            </a:extLst>
          </p:cNvPr>
          <p:cNvSpPr/>
          <p:nvPr/>
        </p:nvSpPr>
        <p:spPr bwMode="auto">
          <a:xfrm>
            <a:off x="-42771" y="0"/>
            <a:ext cx="5831456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br>
              <a:rPr lang="en-US" dirty="0"/>
            </a:br>
            <a:r>
              <a:rPr lang="en-US" dirty="0"/>
              <a:t>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6933" y="384048"/>
            <a:ext cx="4953000" cy="1525587"/>
          </a:xfrm>
        </p:spPr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31171" y="384047"/>
            <a:ext cx="4959350" cy="1525587"/>
          </a:xfrm>
        </p:spPr>
        <p:txBody>
          <a:bodyPr/>
          <a:lstStyle/>
          <a:p>
            <a:r>
              <a:rPr lang="en-US" dirty="0"/>
              <a:t>SMT</a:t>
            </a:r>
          </a:p>
          <a:p>
            <a:r>
              <a:rPr lang="en-US" dirty="0"/>
              <a:t>  Simultaneous Multi-Threading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76932" y="2195385"/>
            <a:ext cx="6152461" cy="750070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POWER (RIOS1)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FreeScale</a:t>
            </a:r>
            <a:r>
              <a:rPr lang="en-US" dirty="0"/>
              <a:t> PPC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IBM/Toshiba/Apple PPC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PPC604 (32bit only)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POWER2 (32bit only)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POWER3 and POWER4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POWER5 (SMT2)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POWER6 (5GHz, SMT2)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POWER7 (SMT4)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POWER8 (SMT8)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POWER9 and POWER10 (SMT4)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137520" y="2048773"/>
            <a:ext cx="7825987" cy="4438291"/>
          </a:xfrm>
        </p:spPr>
        <p:txBody>
          <a:bodyPr/>
          <a:lstStyle/>
          <a:p>
            <a:r>
              <a:rPr lang="en-US"/>
              <a:t>Intel equivalent</a:t>
            </a:r>
            <a:r>
              <a:rPr lang="en-US" dirty="0"/>
              <a:t>:  hyper-threading</a:t>
            </a:r>
          </a:p>
          <a:p>
            <a:endParaRPr lang="en-US" dirty="0"/>
          </a:p>
          <a:p>
            <a:r>
              <a:rPr lang="en-US" dirty="0"/>
              <a:t>SMT is used more widely, including academia, literature, and industry</a:t>
            </a:r>
          </a:p>
          <a:p>
            <a:endParaRPr lang="en-US" dirty="0"/>
          </a:p>
          <a:p>
            <a:r>
              <a:rPr lang="en-US" dirty="0"/>
              <a:t>It is a middle-ground before going to multiple-core processors in terms of total performance on a transistor budget</a:t>
            </a:r>
          </a:p>
          <a:p>
            <a:endParaRPr lang="en-US" dirty="0"/>
          </a:p>
          <a:p>
            <a:r>
              <a:rPr lang="en-US" dirty="0"/>
              <a:t>Imagine:  single-lane highway vs. multiple-lane thoroughfare</a:t>
            </a:r>
          </a:p>
          <a:p>
            <a:endParaRPr lang="en-US" dirty="0"/>
          </a:p>
          <a:p>
            <a:r>
              <a:rPr lang="en-US" dirty="0"/>
              <a:t>Most core resources are re-used, but registers have to be duplicated</a:t>
            </a:r>
          </a:p>
          <a:p>
            <a:endParaRPr lang="en-US" dirty="0"/>
          </a:p>
          <a:p>
            <a:r>
              <a:rPr lang="en-US" dirty="0"/>
              <a:t>From software perspective, it is just the same as multiple processors 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9C93B-1E91-2729-0D6D-102D69C3BF88}"/>
              </a:ext>
            </a:extLst>
          </p:cNvPr>
          <p:cNvCxnSpPr>
            <a:cxnSpLocks/>
          </p:cNvCxnSpPr>
          <p:nvPr/>
        </p:nvCxnSpPr>
        <p:spPr bwMode="auto">
          <a:xfrm>
            <a:off x="13992045" y="207604"/>
            <a:ext cx="0" cy="665039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A2F72D6-80A6-FAF3-AF50-41D84938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205" y="7228936"/>
            <a:ext cx="11188291" cy="58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240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905494-9632-146E-A010-3FB0390CDFB4}"/>
              </a:ext>
            </a:extLst>
          </p:cNvPr>
          <p:cNvSpPr/>
          <p:nvPr/>
        </p:nvSpPr>
        <p:spPr bwMode="auto">
          <a:xfrm>
            <a:off x="-42771" y="17253"/>
            <a:ext cx="5831456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  <a:br>
              <a:rPr lang="en-US" dirty="0"/>
            </a:br>
            <a:r>
              <a:rPr lang="en-US" dirty="0"/>
              <a:t>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6933" y="384048"/>
            <a:ext cx="4953000" cy="1525587"/>
          </a:xfrm>
        </p:spPr>
        <p:txBody>
          <a:bodyPr/>
          <a:lstStyle/>
          <a:p>
            <a:r>
              <a:rPr lang="en-US" dirty="0"/>
              <a:t>Arithmetic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31171" y="384047"/>
            <a:ext cx="4959350" cy="1525587"/>
          </a:xfrm>
        </p:spPr>
        <p:txBody>
          <a:bodyPr/>
          <a:lstStyle/>
          <a:p>
            <a:r>
              <a:rPr lang="en-US" dirty="0"/>
              <a:t>Branch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76932" y="2195385"/>
            <a:ext cx="6152461" cy="45735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X = Y+Z;   (all are int)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       </a:t>
            </a:r>
            <a:r>
              <a:rPr lang="en-US" dirty="0" err="1"/>
              <a:t>lwz</a:t>
            </a:r>
            <a:r>
              <a:rPr lang="en-US" dirty="0"/>
              <a:t>  r3, 128(r1)</a:t>
            </a:r>
          </a:p>
          <a:p>
            <a:r>
              <a:rPr lang="en-US" dirty="0"/>
              <a:t>       </a:t>
            </a:r>
            <a:r>
              <a:rPr lang="en-US" dirty="0" err="1"/>
              <a:t>lwz</a:t>
            </a:r>
            <a:r>
              <a:rPr lang="en-US" dirty="0"/>
              <a:t>  r4, 132(r1)</a:t>
            </a:r>
          </a:p>
          <a:p>
            <a:r>
              <a:rPr lang="en-US" dirty="0"/>
              <a:t>       add  r5, r3, r4</a:t>
            </a:r>
          </a:p>
          <a:p>
            <a:r>
              <a:rPr lang="en-US" dirty="0"/>
              <a:t>       </a:t>
            </a:r>
            <a:r>
              <a:rPr lang="en-US" dirty="0" err="1"/>
              <a:t>stw</a:t>
            </a:r>
            <a:r>
              <a:rPr lang="en-US" dirty="0"/>
              <a:t>  r5, 136(r1)</a:t>
            </a:r>
          </a:p>
          <a:p>
            <a:endParaRPr lang="en-US" dirty="0"/>
          </a:p>
          <a:p>
            <a:pPr marL="457200" indent="-457200">
              <a:buAutoNum type="arabicPeriod" startAt="2"/>
            </a:pPr>
            <a:r>
              <a:rPr lang="en-US" dirty="0"/>
              <a:t>X = Y &lt;&lt; 3 </a:t>
            </a:r>
          </a:p>
          <a:p>
            <a:pPr marL="457200" indent="-457200">
              <a:buAutoNum type="arabicPeriod" startAt="2"/>
            </a:pP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lwz</a:t>
            </a:r>
            <a:r>
              <a:rPr lang="en-US" dirty="0"/>
              <a:t>  r3, 128(r1)</a:t>
            </a:r>
          </a:p>
          <a:p>
            <a:r>
              <a:rPr lang="en-US" dirty="0"/>
              <a:t>        </a:t>
            </a:r>
            <a:r>
              <a:rPr lang="en-US" dirty="0" err="1"/>
              <a:t>rlwinm</a:t>
            </a:r>
            <a:r>
              <a:rPr lang="en-US" dirty="0"/>
              <a:t>  r4, r3, 3, 0, 28</a:t>
            </a:r>
          </a:p>
          <a:p>
            <a:r>
              <a:rPr lang="en-US" dirty="0"/>
              <a:t>        </a:t>
            </a:r>
            <a:r>
              <a:rPr lang="en-US" dirty="0" err="1"/>
              <a:t>stw</a:t>
            </a:r>
            <a:r>
              <a:rPr lang="en-US" dirty="0"/>
              <a:t>  r4, 136(r1)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137521" y="2048773"/>
            <a:ext cx="4953000" cy="1166722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if (x &gt; y)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</a:t>
            </a:r>
            <a:r>
              <a:rPr lang="en-US" dirty="0" err="1"/>
              <a:t>lwz</a:t>
            </a:r>
            <a:r>
              <a:rPr lang="en-US" dirty="0"/>
              <a:t>  r3, 136(r1)</a:t>
            </a:r>
          </a:p>
          <a:p>
            <a:r>
              <a:rPr lang="en-US" dirty="0"/>
              <a:t>       </a:t>
            </a:r>
            <a:r>
              <a:rPr lang="en-US" dirty="0" err="1"/>
              <a:t>lwz</a:t>
            </a:r>
            <a:r>
              <a:rPr lang="en-US" dirty="0"/>
              <a:t>  r4, 128(r1)</a:t>
            </a:r>
          </a:p>
          <a:p>
            <a:r>
              <a:rPr lang="en-US" dirty="0"/>
              <a:t>       </a:t>
            </a:r>
            <a:r>
              <a:rPr lang="en-US" dirty="0" err="1"/>
              <a:t>cmp</a:t>
            </a:r>
            <a:r>
              <a:rPr lang="en-US" dirty="0"/>
              <a:t>  cr0, 0, r3, r4</a:t>
            </a:r>
          </a:p>
          <a:p>
            <a:r>
              <a:rPr lang="en-US" dirty="0"/>
              <a:t>       </a:t>
            </a:r>
            <a:r>
              <a:rPr lang="en-US" dirty="0" err="1"/>
              <a:t>ble</a:t>
            </a:r>
            <a:r>
              <a:rPr lang="en-US" dirty="0"/>
              <a:t> cr0, </a:t>
            </a:r>
            <a:r>
              <a:rPr lang="en-US" dirty="0" err="1"/>
              <a:t>jump_label</a:t>
            </a:r>
            <a:r>
              <a:rPr lang="en-US" dirty="0"/>
              <a:t> </a:t>
            </a:r>
          </a:p>
          <a:p>
            <a:r>
              <a:rPr lang="en-US" dirty="0"/>
              <a:t>            (or simply: </a:t>
            </a:r>
            <a:r>
              <a:rPr lang="en-US" dirty="0" err="1"/>
              <a:t>ble</a:t>
            </a:r>
            <a:r>
              <a:rPr lang="en-US" dirty="0"/>
              <a:t> </a:t>
            </a:r>
            <a:r>
              <a:rPr lang="en-US" dirty="0" err="1"/>
              <a:t>jump_label</a:t>
            </a:r>
            <a:r>
              <a:rPr lang="en-US" dirty="0"/>
              <a:t>)</a:t>
            </a:r>
          </a:p>
          <a:p>
            <a:endParaRPr lang="en-US" dirty="0"/>
          </a:p>
          <a:p>
            <a:pPr marL="457200" indent="-457200">
              <a:buAutoNum type="arabicPeriod" startAt="2"/>
            </a:pPr>
            <a:r>
              <a:rPr lang="en-US" dirty="0"/>
              <a:t>if (x&gt;y || z==640001)</a:t>
            </a:r>
          </a:p>
          <a:p>
            <a:pPr marL="457200" indent="-457200">
              <a:buAutoNum type="arabicPeriod" startAt="2"/>
            </a:pPr>
            <a:endParaRPr lang="en-US" dirty="0"/>
          </a:p>
          <a:p>
            <a:r>
              <a:rPr lang="en-US" dirty="0"/>
              <a:t>       </a:t>
            </a:r>
            <a:r>
              <a:rPr lang="en-US" dirty="0" err="1"/>
              <a:t>lwz</a:t>
            </a:r>
            <a:r>
              <a:rPr lang="en-US" dirty="0"/>
              <a:t>  r3, 136(r1)</a:t>
            </a:r>
          </a:p>
          <a:p>
            <a:r>
              <a:rPr lang="en-US" dirty="0"/>
              <a:t>       </a:t>
            </a:r>
            <a:r>
              <a:rPr lang="en-US" dirty="0" err="1"/>
              <a:t>lwz</a:t>
            </a:r>
            <a:r>
              <a:rPr lang="en-US" dirty="0"/>
              <a:t>  r4, 128(r1)</a:t>
            </a:r>
          </a:p>
          <a:p>
            <a:r>
              <a:rPr lang="en-US" dirty="0"/>
              <a:t>       </a:t>
            </a:r>
            <a:r>
              <a:rPr lang="en-US" dirty="0" err="1"/>
              <a:t>cmp</a:t>
            </a:r>
            <a:r>
              <a:rPr lang="en-US" dirty="0"/>
              <a:t>  cr0, 0, r3, r4</a:t>
            </a:r>
          </a:p>
          <a:p>
            <a:r>
              <a:rPr lang="en-US" dirty="0"/>
              <a:t>       </a:t>
            </a:r>
            <a:r>
              <a:rPr lang="en-US" dirty="0" err="1"/>
              <a:t>bgt</a:t>
            </a:r>
            <a:r>
              <a:rPr lang="en-US" dirty="0"/>
              <a:t> cr0, </a:t>
            </a:r>
            <a:r>
              <a:rPr lang="en-US" dirty="0" err="1"/>
              <a:t>fall_through_label</a:t>
            </a:r>
            <a:endParaRPr lang="en-US" dirty="0"/>
          </a:p>
          <a:p>
            <a:r>
              <a:rPr lang="en-US" dirty="0"/>
              <a:t>       </a:t>
            </a:r>
            <a:r>
              <a:rPr lang="en-US" dirty="0" err="1"/>
              <a:t>lwz</a:t>
            </a:r>
            <a:r>
              <a:rPr lang="en-US" dirty="0"/>
              <a:t>  r3, 132(r1)</a:t>
            </a:r>
          </a:p>
          <a:p>
            <a:r>
              <a:rPr lang="en-US" dirty="0"/>
              <a:t>       </a:t>
            </a:r>
            <a:r>
              <a:rPr lang="en-US" dirty="0" err="1"/>
              <a:t>lis</a:t>
            </a:r>
            <a:r>
              <a:rPr lang="en-US" dirty="0"/>
              <a:t>    r4, 10</a:t>
            </a:r>
          </a:p>
          <a:p>
            <a:r>
              <a:rPr lang="en-US" dirty="0"/>
              <a:t>       </a:t>
            </a:r>
            <a:r>
              <a:rPr lang="en-US" dirty="0" err="1"/>
              <a:t>addi</a:t>
            </a:r>
            <a:r>
              <a:rPr lang="en-US" dirty="0"/>
              <a:t>  r4, r4, 0xC401</a:t>
            </a:r>
          </a:p>
          <a:p>
            <a:r>
              <a:rPr lang="en-US" dirty="0"/>
              <a:t>       </a:t>
            </a:r>
            <a:r>
              <a:rPr lang="en-US" dirty="0" err="1"/>
              <a:t>cmp</a:t>
            </a:r>
            <a:r>
              <a:rPr lang="en-US" dirty="0"/>
              <a:t>  cr0, 0, r3, r4</a:t>
            </a:r>
          </a:p>
          <a:p>
            <a:r>
              <a:rPr lang="en-US" dirty="0"/>
              <a:t>        </a:t>
            </a:r>
            <a:r>
              <a:rPr lang="en-US" dirty="0" err="1"/>
              <a:t>bne</a:t>
            </a:r>
            <a:r>
              <a:rPr lang="en-US" dirty="0"/>
              <a:t> cr0, </a:t>
            </a:r>
            <a:r>
              <a:rPr lang="en-US" dirty="0" err="1"/>
              <a:t>jump_label</a:t>
            </a:r>
            <a:endParaRPr lang="en-US" dirty="0"/>
          </a:p>
          <a:p>
            <a:r>
              <a:rPr lang="en-US" dirty="0" err="1"/>
              <a:t>fall_through_label</a:t>
            </a:r>
            <a:r>
              <a:rPr lang="en-US" dirty="0"/>
              <a:t>:</a:t>
            </a:r>
          </a:p>
          <a:p>
            <a:r>
              <a:rPr lang="en-US" dirty="0"/>
              <a:t>        …..</a:t>
            </a:r>
          </a:p>
          <a:p>
            <a:r>
              <a:rPr lang="en-US" dirty="0"/>
              <a:t>       </a:t>
            </a:r>
          </a:p>
          <a:p>
            <a:pPr marL="457200" indent="-457200">
              <a:buAutoNum type="arabicPeriod" startAt="3"/>
            </a:pPr>
            <a:r>
              <a:rPr lang="en-US" dirty="0"/>
              <a:t>if (x&gt;y &amp;&amp; z==64)</a:t>
            </a:r>
          </a:p>
          <a:p>
            <a:endParaRPr lang="en-US" dirty="0"/>
          </a:p>
          <a:p>
            <a:r>
              <a:rPr lang="en-US" dirty="0"/>
              <a:t>       </a:t>
            </a:r>
            <a:r>
              <a:rPr lang="en-US" dirty="0" err="1"/>
              <a:t>lwz</a:t>
            </a:r>
            <a:r>
              <a:rPr lang="en-US" dirty="0"/>
              <a:t>  r3, 136(r1)</a:t>
            </a:r>
          </a:p>
          <a:p>
            <a:r>
              <a:rPr lang="en-US" dirty="0"/>
              <a:t>       </a:t>
            </a:r>
            <a:r>
              <a:rPr lang="en-US" dirty="0" err="1"/>
              <a:t>lwz</a:t>
            </a:r>
            <a:r>
              <a:rPr lang="en-US" dirty="0"/>
              <a:t>  r4, 128(r1)</a:t>
            </a:r>
          </a:p>
          <a:p>
            <a:r>
              <a:rPr lang="en-US" dirty="0"/>
              <a:t>       </a:t>
            </a:r>
            <a:r>
              <a:rPr lang="en-US" dirty="0" err="1"/>
              <a:t>cmp</a:t>
            </a:r>
            <a:r>
              <a:rPr lang="en-US" dirty="0"/>
              <a:t>  cr0, 0, r3, r4</a:t>
            </a:r>
          </a:p>
          <a:p>
            <a:r>
              <a:rPr lang="en-US" dirty="0"/>
              <a:t>       </a:t>
            </a:r>
            <a:r>
              <a:rPr lang="en-US" dirty="0" err="1"/>
              <a:t>ble</a:t>
            </a:r>
            <a:r>
              <a:rPr lang="en-US" dirty="0"/>
              <a:t> cr0, </a:t>
            </a:r>
            <a:r>
              <a:rPr lang="en-US" dirty="0" err="1"/>
              <a:t>jump_label</a:t>
            </a:r>
            <a:endParaRPr lang="en-US" dirty="0"/>
          </a:p>
          <a:p>
            <a:r>
              <a:rPr lang="en-US" dirty="0"/>
              <a:t>       </a:t>
            </a:r>
            <a:r>
              <a:rPr lang="en-US" dirty="0" err="1"/>
              <a:t>lwz</a:t>
            </a:r>
            <a:r>
              <a:rPr lang="en-US" dirty="0"/>
              <a:t>  r3, 132(r1)</a:t>
            </a:r>
          </a:p>
          <a:p>
            <a:r>
              <a:rPr lang="en-US" dirty="0"/>
              <a:t>       </a:t>
            </a:r>
            <a:r>
              <a:rPr lang="en-US" dirty="0" err="1"/>
              <a:t>cmpi</a:t>
            </a:r>
            <a:r>
              <a:rPr lang="en-US" dirty="0"/>
              <a:t>  cr0, 0, r3, 64</a:t>
            </a:r>
          </a:p>
          <a:p>
            <a:r>
              <a:rPr lang="en-US" dirty="0"/>
              <a:t>        </a:t>
            </a:r>
            <a:r>
              <a:rPr lang="en-US" dirty="0" err="1"/>
              <a:t>bne</a:t>
            </a:r>
            <a:r>
              <a:rPr lang="en-US" dirty="0"/>
              <a:t> cr0, </a:t>
            </a:r>
            <a:r>
              <a:rPr lang="en-US" dirty="0" err="1"/>
              <a:t>jump_label</a:t>
            </a:r>
            <a:endParaRPr lang="en-US" dirty="0"/>
          </a:p>
          <a:p>
            <a:r>
              <a:rPr lang="en-US" dirty="0" err="1"/>
              <a:t>fall_through_label</a:t>
            </a:r>
            <a:r>
              <a:rPr lang="en-US" dirty="0"/>
              <a:t>:</a:t>
            </a:r>
          </a:p>
          <a:p>
            <a:r>
              <a:rPr lang="en-US" dirty="0"/>
              <a:t>        …..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9C93B-1E91-2729-0D6D-102D69C3BF88}"/>
              </a:ext>
            </a:extLst>
          </p:cNvPr>
          <p:cNvCxnSpPr/>
          <p:nvPr/>
        </p:nvCxnSpPr>
        <p:spPr bwMode="auto">
          <a:xfrm>
            <a:off x="13992045" y="207604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9571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905494-9632-146E-A010-3FB0390CDFB4}"/>
              </a:ext>
            </a:extLst>
          </p:cNvPr>
          <p:cNvSpPr/>
          <p:nvPr/>
        </p:nvSpPr>
        <p:spPr bwMode="auto">
          <a:xfrm>
            <a:off x="-42771" y="17253"/>
            <a:ext cx="5831456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EF21C-27B5-5BD7-B916-D2EA368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  <a:br>
              <a:rPr lang="en-US" dirty="0"/>
            </a:br>
            <a:r>
              <a:rPr lang="en-US" dirty="0"/>
              <a:t>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6602-67CE-96C1-8874-219512AB4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6933" y="384048"/>
            <a:ext cx="4953000" cy="1525587"/>
          </a:xfrm>
        </p:spPr>
        <p:txBody>
          <a:bodyPr/>
          <a:lstStyle/>
          <a:p>
            <a:r>
              <a:rPr lang="en-US" dirty="0"/>
              <a:t>Function call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CCCE-DF39-3BAB-0F35-D743DD761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131171" y="384047"/>
            <a:ext cx="4959350" cy="1525587"/>
          </a:xfrm>
        </p:spPr>
        <p:txBody>
          <a:bodyPr/>
          <a:lstStyle/>
          <a:p>
            <a:r>
              <a:rPr lang="en-US" dirty="0"/>
              <a:t>Call return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576C3-E5F3-E003-50F0-F52E5B133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76932" y="2195385"/>
            <a:ext cx="6152461" cy="457358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function-call within the shared library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      bl   </a:t>
            </a:r>
            <a:r>
              <a:rPr lang="en-US" dirty="0" err="1"/>
              <a:t>my_function</a:t>
            </a:r>
            <a:endParaRPr lang="en-US" dirty="0"/>
          </a:p>
          <a:p>
            <a:endParaRPr lang="en-US" dirty="0"/>
          </a:p>
          <a:p>
            <a:pPr marL="457200" indent="-457200">
              <a:buAutoNum type="arabicPeriod" startAt="2"/>
            </a:pPr>
            <a:r>
              <a:rPr lang="en-US" dirty="0"/>
              <a:t>function-call outside the shared library</a:t>
            </a:r>
          </a:p>
          <a:p>
            <a:endParaRPr lang="en-US" dirty="0"/>
          </a:p>
          <a:p>
            <a:r>
              <a:rPr lang="en-US" dirty="0"/>
              <a:t>        bl   </a:t>
            </a:r>
            <a:r>
              <a:rPr lang="en-US" dirty="0" err="1"/>
              <a:t>glink</a:t>
            </a:r>
            <a:r>
              <a:rPr lang="en-US" dirty="0"/>
              <a:t>/</a:t>
            </a:r>
            <a:r>
              <a:rPr lang="en-US" dirty="0" err="1"/>
              <a:t>plt_my_function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ld</a:t>
            </a:r>
            <a:r>
              <a:rPr lang="en-US" dirty="0"/>
              <a:t>   r2, 32 or 24(r1)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C034C-3694-08F0-0CDE-191D431A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137521" y="2048773"/>
            <a:ext cx="4953000" cy="973490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Return from within the shared library</a:t>
            </a:r>
          </a:p>
          <a:p>
            <a:endParaRPr lang="en-US" dirty="0"/>
          </a:p>
          <a:p>
            <a:r>
              <a:rPr lang="en-US" dirty="0"/>
              <a:t>       </a:t>
            </a:r>
            <a:r>
              <a:rPr lang="en-US" dirty="0" err="1"/>
              <a:t>ld</a:t>
            </a:r>
            <a:r>
              <a:rPr lang="en-US" dirty="0"/>
              <a:t> r0, 16(r1)</a:t>
            </a:r>
          </a:p>
          <a:p>
            <a:r>
              <a:rPr lang="en-US" dirty="0"/>
              <a:t>       </a:t>
            </a:r>
            <a:r>
              <a:rPr lang="en-US" dirty="0" err="1"/>
              <a:t>mtlr</a:t>
            </a:r>
            <a:r>
              <a:rPr lang="en-US" dirty="0"/>
              <a:t> r0</a:t>
            </a:r>
          </a:p>
          <a:p>
            <a:r>
              <a:rPr lang="en-US" dirty="0"/>
              <a:t>       </a:t>
            </a:r>
            <a:r>
              <a:rPr lang="en-US" dirty="0" err="1"/>
              <a:t>blr</a:t>
            </a:r>
            <a:endParaRPr lang="en-US" dirty="0"/>
          </a:p>
          <a:p>
            <a:endParaRPr lang="en-US" dirty="0"/>
          </a:p>
          <a:p>
            <a:pPr marL="457200" indent="-457200">
              <a:buAutoNum type="arabicPeriod" startAt="2"/>
            </a:pPr>
            <a:r>
              <a:rPr lang="en-US" dirty="0"/>
              <a:t>Return from outside the shared library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The same as above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52427A-70AA-F4CA-4D95-12A9702D33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9C93B-1E91-2729-0D6D-102D69C3BF88}"/>
              </a:ext>
            </a:extLst>
          </p:cNvPr>
          <p:cNvCxnSpPr/>
          <p:nvPr/>
        </p:nvCxnSpPr>
        <p:spPr bwMode="auto">
          <a:xfrm>
            <a:off x="13992045" y="207604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29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D516DF-236D-0360-6872-029EF3711306}"/>
              </a:ext>
            </a:extLst>
          </p:cNvPr>
          <p:cNvSpPr/>
          <p:nvPr/>
        </p:nvSpPr>
        <p:spPr bwMode="auto">
          <a:xfrm>
            <a:off x="0" y="17253"/>
            <a:ext cx="12192000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C6EF-4994-3BD2-4D37-26B13DD1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865AD-D1DA-93EE-548F-D368FB940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6288" y="3429000"/>
            <a:ext cx="6822626" cy="8572500"/>
          </a:xfrm>
        </p:spPr>
        <p:txBody>
          <a:bodyPr/>
          <a:lstStyle/>
          <a:p>
            <a:r>
              <a:rPr lang="en-US" dirty="0"/>
              <a:t>Bare-metal machine (for </a:t>
            </a:r>
            <a:r>
              <a:rPr lang="en-US" dirty="0" err="1"/>
              <a:t>OpenPOWER</a:t>
            </a:r>
            <a:r>
              <a:rPr lang="en-US" dirty="0"/>
              <a:t>)</a:t>
            </a:r>
          </a:p>
          <a:p>
            <a:r>
              <a:rPr lang="en-US" dirty="0"/>
              <a:t>    Used for:</a:t>
            </a:r>
          </a:p>
          <a:p>
            <a:r>
              <a:rPr lang="en-US" dirty="0"/>
              <a:t>       Early hardware bring-up</a:t>
            </a:r>
          </a:p>
          <a:p>
            <a:r>
              <a:rPr lang="en-US" dirty="0"/>
              <a:t>       LE Linux for </a:t>
            </a:r>
            <a:r>
              <a:rPr lang="en-US" dirty="0" err="1"/>
              <a:t>OpenPOWER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Virtualization through </a:t>
            </a:r>
            <a:r>
              <a:rPr lang="en-US" dirty="0" err="1"/>
              <a:t>PowerKVM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1FAB8-401D-1DD5-2B1A-7DB933AAA6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Hypervisor:  </a:t>
            </a:r>
          </a:p>
          <a:p>
            <a:r>
              <a:rPr lang="en-US" dirty="0"/>
              <a:t>        Virtual Machine manager</a:t>
            </a:r>
          </a:p>
          <a:p>
            <a:r>
              <a:rPr lang="en-US" dirty="0"/>
              <a:t>        it manages all the virtual machines (i.e. OS instances) running on the same physical machine.</a:t>
            </a:r>
          </a:p>
          <a:p>
            <a:endParaRPr lang="en-US" dirty="0"/>
          </a:p>
          <a:p>
            <a:r>
              <a:rPr lang="en-US" dirty="0" err="1"/>
              <a:t>PowerVM</a:t>
            </a:r>
            <a:r>
              <a:rPr lang="en-US" dirty="0"/>
              <a:t> (aka. </a:t>
            </a:r>
            <a:r>
              <a:rPr lang="en-US" dirty="0" err="1"/>
              <a:t>pHYP</a:t>
            </a:r>
            <a:r>
              <a:rPr lang="en-US" dirty="0"/>
              <a:t>)</a:t>
            </a:r>
          </a:p>
          <a:p>
            <a:r>
              <a:rPr lang="en-US" dirty="0"/>
              <a:t>       LPAR (Logical Partition)</a:t>
            </a:r>
          </a:p>
          <a:p>
            <a:r>
              <a:rPr lang="en-US" dirty="0"/>
              <a:t>            Dedicated LPAR</a:t>
            </a:r>
          </a:p>
          <a:p>
            <a:r>
              <a:rPr lang="en-US" dirty="0"/>
              <a:t>            SP-LPAR</a:t>
            </a:r>
          </a:p>
          <a:p>
            <a:endParaRPr lang="en-US" dirty="0"/>
          </a:p>
          <a:p>
            <a:r>
              <a:rPr lang="en-US" dirty="0"/>
              <a:t>       Handling or transferring interrupts</a:t>
            </a:r>
          </a:p>
          <a:p>
            <a:endParaRPr lang="en-US" dirty="0"/>
          </a:p>
          <a:p>
            <a:r>
              <a:rPr lang="en-US" dirty="0"/>
              <a:t>       Support/virtualize shared facilities</a:t>
            </a:r>
          </a:p>
          <a:p>
            <a:r>
              <a:rPr lang="en-US" dirty="0"/>
              <a:t>              disks</a:t>
            </a:r>
          </a:p>
          <a:p>
            <a:r>
              <a:rPr lang="en-US" dirty="0"/>
              <a:t>              network-card</a:t>
            </a:r>
          </a:p>
          <a:p>
            <a:endParaRPr lang="en-US" dirty="0"/>
          </a:p>
          <a:p>
            <a:r>
              <a:rPr lang="en-US" dirty="0"/>
              <a:t>        Reliability</a:t>
            </a:r>
          </a:p>
          <a:p>
            <a:r>
              <a:rPr lang="en-US" dirty="0"/>
              <a:t>              LPM (Logical Partition Migration)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2D468AE-2F95-3550-8B19-2D97EDAF12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373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Arial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Arial" id="{790DE6D7-2FED-C24E-9E4B-EBDA51BCC42B}" vid="{80A6E6E5-41B8-C44F-BED1-681C902B2340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Arial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Arial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2518</TotalTime>
  <Words>1646</Words>
  <Application>Microsoft Macintosh PowerPoint</Application>
  <PresentationFormat>Custom</PresentationFormat>
  <Paragraphs>367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IBM presentation template</vt:lpstr>
      <vt:lpstr>POWER,  architecture, OSes,  assembly, and ABIs </vt:lpstr>
      <vt:lpstr>Brief history of POWER  architecture</vt:lpstr>
      <vt:lpstr>POWER</vt:lpstr>
      <vt:lpstr>Architecture Details</vt:lpstr>
      <vt:lpstr>Architecture Details</vt:lpstr>
      <vt:lpstr>Architecture Details</vt:lpstr>
      <vt:lpstr>Assembly Programming</vt:lpstr>
      <vt:lpstr>Assembly Programming</vt:lpstr>
      <vt:lpstr>Operating Systems</vt:lpstr>
      <vt:lpstr>PowerPoint Presentation</vt:lpstr>
      <vt:lpstr>ABIs: Application Binary Interface</vt:lpstr>
      <vt:lpstr>Register Conventions</vt:lpstr>
      <vt:lpstr>Stack frame</vt:lpstr>
      <vt:lpstr>Argument Passing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POWER,  architecture, OSes,  assembly, and ABIs </dc:title>
  <dc:subject/>
  <dc:creator>Julian Wang</dc:creator>
  <cp:keywords/>
  <dc:description/>
  <cp:lastModifiedBy>Julian Wang</cp:lastModifiedBy>
  <cp:revision>36</cp:revision>
  <cp:lastPrinted>2019-04-25T15:14:05Z</cp:lastPrinted>
  <dcterms:created xsi:type="dcterms:W3CDTF">2023-01-11T20:35:47Z</dcterms:created>
  <dcterms:modified xsi:type="dcterms:W3CDTF">2023-01-17T15:21:48Z</dcterms:modified>
  <cp:category/>
</cp:coreProperties>
</file>